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9" r:id="rId5"/>
    <p:sldId id="259" r:id="rId6"/>
    <p:sldId id="260" r:id="rId7"/>
    <p:sldId id="280" r:id="rId8"/>
    <p:sldId id="281" r:id="rId9"/>
    <p:sldId id="261" r:id="rId10"/>
    <p:sldId id="264" r:id="rId11"/>
    <p:sldId id="265" r:id="rId12"/>
    <p:sldId id="266"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BBC4E-9C7F-B316-C5BE-EF87713F61E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322E71B7-2509-644B-CB79-D8302F4A5E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1EEA88E2-9A72-8697-C87B-0F085343EC34}"/>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5" name="Footer Placeholder 4">
            <a:extLst>
              <a:ext uri="{FF2B5EF4-FFF2-40B4-BE49-F238E27FC236}">
                <a16:creationId xmlns:a16="http://schemas.microsoft.com/office/drawing/2014/main" id="{8C82D955-21D6-B47E-9778-89413630F43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9540593-52EF-9DD9-4F92-2A7032759B2B}"/>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1381001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0CC4B-3334-CF0A-6074-8D7C53E97D6E}"/>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7E46A475-408C-7B96-E75D-774C350AC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1B25EE73-D77D-EFE8-9EC4-3C42AE0139B9}"/>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5" name="Footer Placeholder 4">
            <a:extLst>
              <a:ext uri="{FF2B5EF4-FFF2-40B4-BE49-F238E27FC236}">
                <a16:creationId xmlns:a16="http://schemas.microsoft.com/office/drawing/2014/main" id="{FF005231-875C-5CFA-580A-8556107259B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CB555D4-D4F8-010D-E304-E9B1945A376C}"/>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2179568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D41C15-9B6F-9968-8F6F-F2CB7FFEB08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468CFE2D-1221-B1B1-5497-BE0232FC42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C08A173A-2B04-224F-0238-DB1ABB9168C4}"/>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5" name="Footer Placeholder 4">
            <a:extLst>
              <a:ext uri="{FF2B5EF4-FFF2-40B4-BE49-F238E27FC236}">
                <a16:creationId xmlns:a16="http://schemas.microsoft.com/office/drawing/2014/main" id="{2C9D6D55-2848-3ADF-E3F9-AC955FD647AD}"/>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9F85120-12FF-E111-E031-D03A6ED7E849}"/>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2664142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CD1BB-911B-D580-6588-44DAF2A59C2D}"/>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41E0263-9CD4-7767-439F-B17236DF5C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BABBD957-ADA3-FC2E-2101-BDA7026A4C7B}"/>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5" name="Footer Placeholder 4">
            <a:extLst>
              <a:ext uri="{FF2B5EF4-FFF2-40B4-BE49-F238E27FC236}">
                <a16:creationId xmlns:a16="http://schemas.microsoft.com/office/drawing/2014/main" id="{3763E4BD-843F-5E0D-AE85-6B79474E876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966C17B-DF1C-6B08-7915-5DE172AE8B78}"/>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17511487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1F85-2BBF-5613-899E-32D8EA658B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5B5B81B1-92FF-73E3-B421-4B2833C2BB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694C273-A4E2-CF00-A96E-49001C716636}"/>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5" name="Footer Placeholder 4">
            <a:extLst>
              <a:ext uri="{FF2B5EF4-FFF2-40B4-BE49-F238E27FC236}">
                <a16:creationId xmlns:a16="http://schemas.microsoft.com/office/drawing/2014/main" id="{D00899AA-1D23-69A5-FCC8-4B937A267F8F}"/>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459AC67A-F7E8-1EBB-4A8A-4AFCAE8417E5}"/>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9884934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F140F-2839-AEE3-7A91-CA7CD5AFBD38}"/>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AE7D8F93-CC09-AF92-9D27-2686B24F6F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ADCFD401-FDEB-47D3-B810-CF67C81E52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E820DE05-7711-E3A3-785D-C94C838A9519}"/>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6" name="Footer Placeholder 5">
            <a:extLst>
              <a:ext uri="{FF2B5EF4-FFF2-40B4-BE49-F238E27FC236}">
                <a16:creationId xmlns:a16="http://schemas.microsoft.com/office/drawing/2014/main" id="{AA77E53C-574C-B141-E4B2-E0A9A3F81AC1}"/>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92514770-C5ED-B70D-D1A1-8BAC3016AE70}"/>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3057416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2990C-CC75-4681-094F-D7A009448130}"/>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A7D96EFA-EA8D-6113-3D6F-01D720F4F4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72C340-60A1-6AD3-3BEB-6D1F60C197E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D206A150-DD93-8677-15B7-21C10041D7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BCB66B-7EE7-8825-6DDF-1EEAF9ED1A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2948E1F1-54FF-0EA3-2295-41FBFDA06D43}"/>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8" name="Footer Placeholder 7">
            <a:extLst>
              <a:ext uri="{FF2B5EF4-FFF2-40B4-BE49-F238E27FC236}">
                <a16:creationId xmlns:a16="http://schemas.microsoft.com/office/drawing/2014/main" id="{5219D51C-00AB-3F1D-E522-FAADCB227EF1}"/>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B12E4E90-16B2-84C8-2F4E-E4CF8B2E0A1C}"/>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2237239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0B1C5-9CB4-4E5B-C01E-4C7E1DD939CB}"/>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49801269-D2EE-24BF-DD08-9C9F0E2558FC}"/>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4" name="Footer Placeholder 3">
            <a:extLst>
              <a:ext uri="{FF2B5EF4-FFF2-40B4-BE49-F238E27FC236}">
                <a16:creationId xmlns:a16="http://schemas.microsoft.com/office/drawing/2014/main" id="{A8A0293C-A019-B073-7491-546D3B409424}"/>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4C1C4780-6B29-9723-8C0B-2C8E956DF334}"/>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570389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3DA237-F6EE-1DF6-1229-D4D241398D24}"/>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3" name="Footer Placeholder 2">
            <a:extLst>
              <a:ext uri="{FF2B5EF4-FFF2-40B4-BE49-F238E27FC236}">
                <a16:creationId xmlns:a16="http://schemas.microsoft.com/office/drawing/2014/main" id="{09EE71E1-9762-C0BC-37B8-4A952EA94590}"/>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DA8DD850-E447-DDDE-3451-C76D50AF0BC6}"/>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418417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76653-A46A-2D10-6AF2-9D4BB699AA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89FCDF4B-8138-1025-0DE1-E35C5529CD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FEDE9511-F963-61BA-5484-C4A747E84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6C9F67-E819-69FD-2C52-E0ABE0E93A09}"/>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6" name="Footer Placeholder 5">
            <a:extLst>
              <a:ext uri="{FF2B5EF4-FFF2-40B4-BE49-F238E27FC236}">
                <a16:creationId xmlns:a16="http://schemas.microsoft.com/office/drawing/2014/main" id="{00A7E7E1-4B63-E84E-AC3E-68525B8627AD}"/>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FF3690E3-076E-5952-B511-8F6BB6C607B0}"/>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570539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B0835-1796-7E56-B2DC-A72D690A4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3505CE42-99C3-2B52-AD6B-7C476E0F40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D8DEAF68-0B8B-50F6-8C52-8A25F2A046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46CB7A-33FB-498E-3F6A-11DFA9D4B764}"/>
              </a:ext>
            </a:extLst>
          </p:cNvPr>
          <p:cNvSpPr>
            <a:spLocks noGrp="1"/>
          </p:cNvSpPr>
          <p:nvPr>
            <p:ph type="dt" sz="half" idx="10"/>
          </p:nvPr>
        </p:nvSpPr>
        <p:spPr/>
        <p:txBody>
          <a:bodyPr/>
          <a:lstStyle/>
          <a:p>
            <a:fld id="{7B58916E-0693-4C4D-99E8-00588DAF99D1}" type="datetimeFigureOut">
              <a:rPr lang="en-MY" smtClean="0"/>
              <a:t>11/5/2022</a:t>
            </a:fld>
            <a:endParaRPr lang="en-MY"/>
          </a:p>
        </p:txBody>
      </p:sp>
      <p:sp>
        <p:nvSpPr>
          <p:cNvPr id="6" name="Footer Placeholder 5">
            <a:extLst>
              <a:ext uri="{FF2B5EF4-FFF2-40B4-BE49-F238E27FC236}">
                <a16:creationId xmlns:a16="http://schemas.microsoft.com/office/drawing/2014/main" id="{BB32E8A9-A847-EF0E-6F75-AA76859499D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BE4CA804-8F21-2FEE-4E56-C251C8EC05CD}"/>
              </a:ext>
            </a:extLst>
          </p:cNvPr>
          <p:cNvSpPr>
            <a:spLocks noGrp="1"/>
          </p:cNvSpPr>
          <p:nvPr>
            <p:ph type="sldNum" sz="quarter" idx="12"/>
          </p:nvPr>
        </p:nvSpPr>
        <p:spPr/>
        <p:txBody>
          <a:bodyPr/>
          <a:lstStyle/>
          <a:p>
            <a:fld id="{F0BFD552-71BA-4EB0-9B94-D7966035A8FD}" type="slidenum">
              <a:rPr lang="en-MY" smtClean="0"/>
              <a:t>‹#›</a:t>
            </a:fld>
            <a:endParaRPr lang="en-MY"/>
          </a:p>
        </p:txBody>
      </p:sp>
    </p:spTree>
    <p:extLst>
      <p:ext uri="{BB962C8B-B14F-4D97-AF65-F5344CB8AC3E}">
        <p14:creationId xmlns:p14="http://schemas.microsoft.com/office/powerpoint/2010/main" val="1232019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78AE79-B891-2252-6E82-9962A7345F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3EFABB0E-94FF-E011-8B00-75D56A8823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DAB6776-287B-18FE-1586-5729AACB50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58916E-0693-4C4D-99E8-00588DAF99D1}" type="datetimeFigureOut">
              <a:rPr lang="en-MY" smtClean="0"/>
              <a:t>11/5/2022</a:t>
            </a:fld>
            <a:endParaRPr lang="en-MY"/>
          </a:p>
        </p:txBody>
      </p:sp>
      <p:sp>
        <p:nvSpPr>
          <p:cNvPr id="5" name="Footer Placeholder 4">
            <a:extLst>
              <a:ext uri="{FF2B5EF4-FFF2-40B4-BE49-F238E27FC236}">
                <a16:creationId xmlns:a16="http://schemas.microsoft.com/office/drawing/2014/main" id="{A6614F39-6F60-369B-48A7-3261CCA8CD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83A74C17-A82E-F91A-E66F-C1B7D92FC9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BFD552-71BA-4EB0-9B94-D7966035A8FD}" type="slidenum">
              <a:rPr lang="en-MY" smtClean="0"/>
              <a:t>‹#›</a:t>
            </a:fld>
            <a:endParaRPr lang="en-MY"/>
          </a:p>
        </p:txBody>
      </p:sp>
    </p:spTree>
    <p:extLst>
      <p:ext uri="{BB962C8B-B14F-4D97-AF65-F5344CB8AC3E}">
        <p14:creationId xmlns:p14="http://schemas.microsoft.com/office/powerpoint/2010/main" val="2755927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hyperlink" Target="https://www.instructables.com/How-to-Use-XBee-Modules-As-Transmitter-Receiver-Ar/" TargetMode="Externa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EDE49B-1B31-257D-F397-A9B4B3003378}"/>
              </a:ext>
            </a:extLst>
          </p:cNvPr>
          <p:cNvSpPr txBox="1"/>
          <p:nvPr/>
        </p:nvSpPr>
        <p:spPr>
          <a:xfrm>
            <a:off x="4339589" y="3075056"/>
            <a:ext cx="3512821" cy="707886"/>
          </a:xfrm>
          <a:prstGeom prst="rect">
            <a:avLst/>
          </a:prstGeom>
          <a:noFill/>
        </p:spPr>
        <p:txBody>
          <a:bodyPr wrap="none" rtlCol="0" anchor="ctr">
            <a:spAutoFit/>
          </a:bodyPr>
          <a:lstStyle/>
          <a:p>
            <a:pPr algn="ctr"/>
            <a:r>
              <a:rPr lang="en-US" sz="4000" dirty="0"/>
              <a:t>Swarm Robotics</a:t>
            </a:r>
            <a:endParaRPr lang="en-MY" sz="4000" dirty="0"/>
          </a:p>
        </p:txBody>
      </p:sp>
      <p:pic>
        <p:nvPicPr>
          <p:cNvPr id="1026" name="Picture 2" descr="NNN / The social animals that are inspiring new behaviors for robot swarms">
            <a:extLst>
              <a:ext uri="{FF2B5EF4-FFF2-40B4-BE49-F238E27FC236}">
                <a16:creationId xmlns:a16="http://schemas.microsoft.com/office/drawing/2014/main" id="{BE20953D-5036-163E-40B6-3ECE05FE65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3879" y="43527"/>
            <a:ext cx="3994641" cy="2663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warms of robots: Much more than the sum of their parts | Nesta">
            <a:extLst>
              <a:ext uri="{FF2B5EF4-FFF2-40B4-BE49-F238E27FC236}">
                <a16:creationId xmlns:a16="http://schemas.microsoft.com/office/drawing/2014/main" id="{E32AAC1D-9152-B106-6AD8-A9CD211218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686" y="135561"/>
            <a:ext cx="4786618" cy="25329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warm robot research linear actuator - Precision Microdrives">
            <a:extLst>
              <a:ext uri="{FF2B5EF4-FFF2-40B4-BE49-F238E27FC236}">
                <a16:creationId xmlns:a16="http://schemas.microsoft.com/office/drawing/2014/main" id="{5F3FDCE8-B868-5F9B-0760-0762ABBD8D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15" y="2857768"/>
            <a:ext cx="3551340" cy="26635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o-inspired swarm robots form structures without instruction">
            <a:extLst>
              <a:ext uri="{FF2B5EF4-FFF2-40B4-BE49-F238E27FC236}">
                <a16:creationId xmlns:a16="http://schemas.microsoft.com/office/drawing/2014/main" id="{587B1C98-2513-EA4B-3E9C-D28AE87A14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4301" y="2694096"/>
            <a:ext cx="3057525" cy="14954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ow Swarm Robotics Could Change Labor - Giving Compass">
            <a:extLst>
              <a:ext uri="{FF2B5EF4-FFF2-40B4-BE49-F238E27FC236}">
                <a16:creationId xmlns:a16="http://schemas.microsoft.com/office/drawing/2014/main" id="{157313B5-CF3D-F80E-E92C-3EB3C59B09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9261" y="4033432"/>
            <a:ext cx="4613476" cy="2596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62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933B3D-820A-A118-52DE-BE9ABD301BC4}"/>
              </a:ext>
            </a:extLst>
          </p:cNvPr>
          <p:cNvSpPr txBox="1"/>
          <p:nvPr/>
        </p:nvSpPr>
        <p:spPr>
          <a:xfrm>
            <a:off x="285226" y="209725"/>
            <a:ext cx="1639038" cy="369332"/>
          </a:xfrm>
          <a:prstGeom prst="rect">
            <a:avLst/>
          </a:prstGeom>
          <a:noFill/>
        </p:spPr>
        <p:txBody>
          <a:bodyPr wrap="none" rtlCol="0">
            <a:spAutoFit/>
          </a:bodyPr>
          <a:lstStyle/>
          <a:p>
            <a:r>
              <a:rPr lang="en-US" b="1" u="sng" dirty="0"/>
              <a:t>Data Collection</a:t>
            </a:r>
            <a:endParaRPr lang="en-MY" b="1" u="sng" dirty="0"/>
          </a:p>
        </p:txBody>
      </p:sp>
      <p:sp>
        <p:nvSpPr>
          <p:cNvPr id="4" name="TextBox 3">
            <a:extLst>
              <a:ext uri="{FF2B5EF4-FFF2-40B4-BE49-F238E27FC236}">
                <a16:creationId xmlns:a16="http://schemas.microsoft.com/office/drawing/2014/main" id="{685602D4-279A-D12F-3007-557F29702021}"/>
              </a:ext>
            </a:extLst>
          </p:cNvPr>
          <p:cNvSpPr txBox="1"/>
          <p:nvPr/>
        </p:nvSpPr>
        <p:spPr>
          <a:xfrm>
            <a:off x="285226" y="830402"/>
            <a:ext cx="2281805" cy="369332"/>
          </a:xfrm>
          <a:prstGeom prst="rect">
            <a:avLst/>
          </a:prstGeom>
          <a:noFill/>
        </p:spPr>
        <p:txBody>
          <a:bodyPr wrap="square">
            <a:spAutoFit/>
          </a:bodyPr>
          <a:lstStyle/>
          <a:p>
            <a:r>
              <a:rPr lang="en-MY" dirty="0" err="1"/>
              <a:t>PaintPots</a:t>
            </a:r>
            <a:r>
              <a:rPr lang="en-MY" dirty="0"/>
              <a:t> (Positioning)</a:t>
            </a:r>
          </a:p>
        </p:txBody>
      </p:sp>
      <p:pic>
        <p:nvPicPr>
          <p:cNvPr id="1026" name="Picture 2">
            <a:extLst>
              <a:ext uri="{FF2B5EF4-FFF2-40B4-BE49-F238E27FC236}">
                <a16:creationId xmlns:a16="http://schemas.microsoft.com/office/drawing/2014/main" id="{64D36148-CC68-8A5A-1CE6-BA66F2B31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26" y="1768199"/>
            <a:ext cx="2857500" cy="18954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C632784-3DB5-0629-77B5-87019382F7E0}"/>
              </a:ext>
            </a:extLst>
          </p:cNvPr>
          <p:cNvPicPr>
            <a:picLocks noChangeAspect="1"/>
          </p:cNvPicPr>
          <p:nvPr/>
        </p:nvPicPr>
        <p:blipFill>
          <a:blip r:embed="rId3"/>
          <a:stretch>
            <a:fillRect/>
          </a:stretch>
        </p:blipFill>
        <p:spPr>
          <a:xfrm>
            <a:off x="4935807" y="302112"/>
            <a:ext cx="5944430" cy="2619741"/>
          </a:xfrm>
          <a:prstGeom prst="rect">
            <a:avLst/>
          </a:prstGeom>
        </p:spPr>
      </p:pic>
      <p:sp>
        <p:nvSpPr>
          <p:cNvPr id="9" name="TextBox 8">
            <a:extLst>
              <a:ext uri="{FF2B5EF4-FFF2-40B4-BE49-F238E27FC236}">
                <a16:creationId xmlns:a16="http://schemas.microsoft.com/office/drawing/2014/main" id="{8C9E42EA-3D3B-DA34-AD30-4497DC471773}"/>
              </a:ext>
            </a:extLst>
          </p:cNvPr>
          <p:cNvSpPr txBox="1"/>
          <p:nvPr/>
        </p:nvSpPr>
        <p:spPr>
          <a:xfrm>
            <a:off x="4935807" y="3017343"/>
            <a:ext cx="6094602" cy="646331"/>
          </a:xfrm>
          <a:prstGeom prst="rect">
            <a:avLst/>
          </a:prstGeom>
          <a:noFill/>
        </p:spPr>
        <p:txBody>
          <a:bodyPr wrap="square">
            <a:spAutoFit/>
          </a:bodyPr>
          <a:lstStyle/>
          <a:p>
            <a:r>
              <a:rPr lang="en-US" dirty="0" err="1"/>
              <a:t>PaintPot</a:t>
            </a:r>
            <a:r>
              <a:rPr lang="en-US" dirty="0"/>
              <a:t> process can be used to create resistive surfaces capable of sensing position in 2D on planes and spheres</a:t>
            </a:r>
            <a:endParaRPr lang="en-MY" dirty="0"/>
          </a:p>
        </p:txBody>
      </p:sp>
      <p:sp>
        <p:nvSpPr>
          <p:cNvPr id="11" name="TextBox 10">
            <a:extLst>
              <a:ext uri="{FF2B5EF4-FFF2-40B4-BE49-F238E27FC236}">
                <a16:creationId xmlns:a16="http://schemas.microsoft.com/office/drawing/2014/main" id="{F388F0FC-FAFE-E725-6659-1EA7CBEEE34F}"/>
              </a:ext>
            </a:extLst>
          </p:cNvPr>
          <p:cNvSpPr txBox="1"/>
          <p:nvPr/>
        </p:nvSpPr>
        <p:spPr>
          <a:xfrm>
            <a:off x="362825" y="4247564"/>
            <a:ext cx="6094602" cy="2308324"/>
          </a:xfrm>
          <a:prstGeom prst="rect">
            <a:avLst/>
          </a:prstGeom>
          <a:noFill/>
        </p:spPr>
        <p:txBody>
          <a:bodyPr wrap="square">
            <a:spAutoFit/>
          </a:bodyPr>
          <a:lstStyle/>
          <a:p>
            <a:r>
              <a:rPr lang="en-US" dirty="0"/>
              <a:t>A </a:t>
            </a:r>
            <a:r>
              <a:rPr lang="en-US" dirty="0" err="1"/>
              <a:t>PaintPot</a:t>
            </a:r>
            <a:r>
              <a:rPr lang="en-US" dirty="0"/>
              <a:t> is powered between ground and 3.3V. For wheel </a:t>
            </a:r>
            <a:r>
              <a:rPr lang="en-US" dirty="0" err="1"/>
              <a:t>PaintPots</a:t>
            </a:r>
            <a:r>
              <a:rPr lang="en-US" dirty="0"/>
              <a:t>, two wipers can contact the track and report measured voltage in the form of two 10bit analog-to-digital conversion values ranging from 0 to 1023. When a wiper contacts on or around the V-shape gap, the measurement is not usable. This is the reason for having two wipers, to enable sensing the full 360° range. For tilt </a:t>
            </a:r>
            <a:r>
              <a:rPr lang="en-US" dirty="0" err="1"/>
              <a:t>PaintPots</a:t>
            </a:r>
            <a:r>
              <a:rPr lang="en-US" dirty="0"/>
              <a:t>, a single wiper contacts the track all the time.</a:t>
            </a:r>
            <a:endParaRPr lang="en-MY" dirty="0"/>
          </a:p>
        </p:txBody>
      </p:sp>
    </p:spTree>
    <p:extLst>
      <p:ext uri="{BB962C8B-B14F-4D97-AF65-F5344CB8AC3E}">
        <p14:creationId xmlns:p14="http://schemas.microsoft.com/office/powerpoint/2010/main" val="898855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53B259-3056-143A-7BF3-5393996A1E09}"/>
              </a:ext>
            </a:extLst>
          </p:cNvPr>
          <p:cNvSpPr txBox="1"/>
          <p:nvPr/>
        </p:nvSpPr>
        <p:spPr>
          <a:xfrm>
            <a:off x="276837" y="251670"/>
            <a:ext cx="1923475" cy="369332"/>
          </a:xfrm>
          <a:prstGeom prst="rect">
            <a:avLst/>
          </a:prstGeom>
          <a:noFill/>
        </p:spPr>
        <p:txBody>
          <a:bodyPr wrap="none" rtlCol="0">
            <a:spAutoFit/>
          </a:bodyPr>
          <a:lstStyle/>
          <a:p>
            <a:r>
              <a:rPr lang="en-US" b="1" u="sng" dirty="0"/>
              <a:t>Data Transmission</a:t>
            </a:r>
            <a:endParaRPr lang="en-MY" b="1" u="sng" dirty="0"/>
          </a:p>
        </p:txBody>
      </p:sp>
      <p:sp>
        <p:nvSpPr>
          <p:cNvPr id="7" name="TextBox 6">
            <a:extLst>
              <a:ext uri="{FF2B5EF4-FFF2-40B4-BE49-F238E27FC236}">
                <a16:creationId xmlns:a16="http://schemas.microsoft.com/office/drawing/2014/main" id="{64E78E65-8AC6-2D1B-3F49-3CAA1D5BD006}"/>
              </a:ext>
            </a:extLst>
          </p:cNvPr>
          <p:cNvSpPr txBox="1"/>
          <p:nvPr/>
        </p:nvSpPr>
        <p:spPr>
          <a:xfrm>
            <a:off x="400924" y="898397"/>
            <a:ext cx="6094602" cy="369332"/>
          </a:xfrm>
          <a:prstGeom prst="rect">
            <a:avLst/>
          </a:prstGeom>
          <a:noFill/>
        </p:spPr>
        <p:txBody>
          <a:bodyPr wrap="square">
            <a:spAutoFit/>
          </a:bodyPr>
          <a:lstStyle/>
          <a:p>
            <a:r>
              <a:rPr lang="en-MY" dirty="0" err="1"/>
              <a:t>xBee</a:t>
            </a:r>
            <a:r>
              <a:rPr lang="en-MY" dirty="0"/>
              <a:t> series 1 modules</a:t>
            </a:r>
          </a:p>
        </p:txBody>
      </p:sp>
      <p:pic>
        <p:nvPicPr>
          <p:cNvPr id="9" name="Picture 8">
            <a:extLst>
              <a:ext uri="{FF2B5EF4-FFF2-40B4-BE49-F238E27FC236}">
                <a16:creationId xmlns:a16="http://schemas.microsoft.com/office/drawing/2014/main" id="{AE437667-713F-DA9B-DE98-C3051B190CB2}"/>
              </a:ext>
            </a:extLst>
          </p:cNvPr>
          <p:cNvPicPr>
            <a:picLocks noChangeAspect="1"/>
          </p:cNvPicPr>
          <p:nvPr/>
        </p:nvPicPr>
        <p:blipFill>
          <a:blip r:embed="rId2"/>
          <a:stretch>
            <a:fillRect/>
          </a:stretch>
        </p:blipFill>
        <p:spPr>
          <a:xfrm>
            <a:off x="2913529" y="2069063"/>
            <a:ext cx="2288036" cy="1059034"/>
          </a:xfrm>
          <a:prstGeom prst="rect">
            <a:avLst/>
          </a:prstGeom>
        </p:spPr>
      </p:pic>
      <p:pic>
        <p:nvPicPr>
          <p:cNvPr id="11" name="Picture 10">
            <a:extLst>
              <a:ext uri="{FF2B5EF4-FFF2-40B4-BE49-F238E27FC236}">
                <a16:creationId xmlns:a16="http://schemas.microsoft.com/office/drawing/2014/main" id="{EAA01256-EF37-77B2-B8EF-114CA51D46EB}"/>
              </a:ext>
            </a:extLst>
          </p:cNvPr>
          <p:cNvPicPr>
            <a:picLocks noChangeAspect="1"/>
          </p:cNvPicPr>
          <p:nvPr/>
        </p:nvPicPr>
        <p:blipFill>
          <a:blip r:embed="rId3"/>
          <a:stretch>
            <a:fillRect/>
          </a:stretch>
        </p:blipFill>
        <p:spPr>
          <a:xfrm>
            <a:off x="180149" y="3929431"/>
            <a:ext cx="11831701" cy="2676899"/>
          </a:xfrm>
          <a:prstGeom prst="rect">
            <a:avLst/>
          </a:prstGeom>
        </p:spPr>
      </p:pic>
      <p:pic>
        <p:nvPicPr>
          <p:cNvPr id="13" name="Picture 12">
            <a:extLst>
              <a:ext uri="{FF2B5EF4-FFF2-40B4-BE49-F238E27FC236}">
                <a16:creationId xmlns:a16="http://schemas.microsoft.com/office/drawing/2014/main" id="{9891F261-795B-2FB9-34E5-FC22DDE4F0C9}"/>
              </a:ext>
            </a:extLst>
          </p:cNvPr>
          <p:cNvPicPr>
            <a:picLocks noChangeAspect="1"/>
          </p:cNvPicPr>
          <p:nvPr/>
        </p:nvPicPr>
        <p:blipFill>
          <a:blip r:embed="rId4"/>
          <a:stretch>
            <a:fillRect/>
          </a:stretch>
        </p:blipFill>
        <p:spPr>
          <a:xfrm>
            <a:off x="813150" y="1333164"/>
            <a:ext cx="1438476" cy="2143424"/>
          </a:xfrm>
          <a:prstGeom prst="rect">
            <a:avLst/>
          </a:prstGeom>
        </p:spPr>
      </p:pic>
      <p:sp>
        <p:nvSpPr>
          <p:cNvPr id="15" name="TextBox 14">
            <a:extLst>
              <a:ext uri="{FF2B5EF4-FFF2-40B4-BE49-F238E27FC236}">
                <a16:creationId xmlns:a16="http://schemas.microsoft.com/office/drawing/2014/main" id="{8A3775C6-A8AC-1CC8-479A-2A0D8EDBF668}"/>
              </a:ext>
            </a:extLst>
          </p:cNvPr>
          <p:cNvSpPr txBox="1"/>
          <p:nvPr/>
        </p:nvSpPr>
        <p:spPr>
          <a:xfrm>
            <a:off x="5404608" y="436336"/>
            <a:ext cx="6094602" cy="646331"/>
          </a:xfrm>
          <a:prstGeom prst="rect">
            <a:avLst/>
          </a:prstGeom>
          <a:noFill/>
        </p:spPr>
        <p:txBody>
          <a:bodyPr wrap="square">
            <a:spAutoFit/>
          </a:bodyPr>
          <a:lstStyle/>
          <a:p>
            <a:r>
              <a:rPr lang="en-MY" dirty="0">
                <a:hlinkClick r:id="rId5"/>
              </a:rPr>
              <a:t>https://www.instructables.com/How-to-Use-XBee-Modules-As-Transmitter-Receiver-Ar/</a:t>
            </a:r>
            <a:r>
              <a:rPr lang="en-MY" dirty="0"/>
              <a:t> </a:t>
            </a:r>
          </a:p>
        </p:txBody>
      </p:sp>
    </p:spTree>
    <p:extLst>
      <p:ext uri="{BB962C8B-B14F-4D97-AF65-F5344CB8AC3E}">
        <p14:creationId xmlns:p14="http://schemas.microsoft.com/office/powerpoint/2010/main" val="1891016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71BC6E-0E74-1104-5EAC-29964FFFE850}"/>
              </a:ext>
            </a:extLst>
          </p:cNvPr>
          <p:cNvSpPr txBox="1"/>
          <p:nvPr/>
        </p:nvSpPr>
        <p:spPr>
          <a:xfrm>
            <a:off x="201336" y="192947"/>
            <a:ext cx="2861809" cy="369332"/>
          </a:xfrm>
          <a:prstGeom prst="rect">
            <a:avLst/>
          </a:prstGeom>
          <a:noFill/>
        </p:spPr>
        <p:txBody>
          <a:bodyPr wrap="none" rtlCol="0">
            <a:spAutoFit/>
          </a:bodyPr>
          <a:lstStyle/>
          <a:p>
            <a:r>
              <a:rPr lang="en-US" b="1" u="sng" dirty="0"/>
              <a:t>Power System Management</a:t>
            </a:r>
            <a:endParaRPr lang="en-MY" b="1" u="sng" dirty="0"/>
          </a:p>
        </p:txBody>
      </p:sp>
      <p:pic>
        <p:nvPicPr>
          <p:cNvPr id="4" name="Picture 3">
            <a:extLst>
              <a:ext uri="{FF2B5EF4-FFF2-40B4-BE49-F238E27FC236}">
                <a16:creationId xmlns:a16="http://schemas.microsoft.com/office/drawing/2014/main" id="{CCD9ADF2-3086-DCC3-FBAF-F64AE88D2C36}"/>
              </a:ext>
            </a:extLst>
          </p:cNvPr>
          <p:cNvPicPr>
            <a:picLocks noChangeAspect="1"/>
          </p:cNvPicPr>
          <p:nvPr/>
        </p:nvPicPr>
        <p:blipFill>
          <a:blip r:embed="rId2"/>
          <a:stretch>
            <a:fillRect/>
          </a:stretch>
        </p:blipFill>
        <p:spPr>
          <a:xfrm>
            <a:off x="363320" y="1367405"/>
            <a:ext cx="7287642" cy="4953691"/>
          </a:xfrm>
          <a:prstGeom prst="rect">
            <a:avLst/>
          </a:prstGeom>
        </p:spPr>
      </p:pic>
      <p:pic>
        <p:nvPicPr>
          <p:cNvPr id="6" name="Picture 5">
            <a:extLst>
              <a:ext uri="{FF2B5EF4-FFF2-40B4-BE49-F238E27FC236}">
                <a16:creationId xmlns:a16="http://schemas.microsoft.com/office/drawing/2014/main" id="{07FFB1A1-F683-06D4-D97F-B6C82D2DF108}"/>
              </a:ext>
            </a:extLst>
          </p:cNvPr>
          <p:cNvPicPr>
            <a:picLocks noChangeAspect="1"/>
          </p:cNvPicPr>
          <p:nvPr/>
        </p:nvPicPr>
        <p:blipFill>
          <a:blip r:embed="rId3"/>
          <a:stretch>
            <a:fillRect/>
          </a:stretch>
        </p:blipFill>
        <p:spPr>
          <a:xfrm>
            <a:off x="6673262" y="2938617"/>
            <a:ext cx="5048955" cy="2734057"/>
          </a:xfrm>
          <a:prstGeom prst="rect">
            <a:avLst/>
          </a:prstGeom>
        </p:spPr>
      </p:pic>
      <p:sp>
        <p:nvSpPr>
          <p:cNvPr id="3" name="TextBox 2">
            <a:extLst>
              <a:ext uri="{FF2B5EF4-FFF2-40B4-BE49-F238E27FC236}">
                <a16:creationId xmlns:a16="http://schemas.microsoft.com/office/drawing/2014/main" id="{2C60ECAE-AAE2-2439-F710-3BCFD347623C}"/>
              </a:ext>
            </a:extLst>
          </p:cNvPr>
          <p:cNvSpPr txBox="1"/>
          <p:nvPr/>
        </p:nvSpPr>
        <p:spPr>
          <a:xfrm>
            <a:off x="463987" y="922789"/>
            <a:ext cx="1460336" cy="369332"/>
          </a:xfrm>
          <a:prstGeom prst="rect">
            <a:avLst/>
          </a:prstGeom>
          <a:noFill/>
        </p:spPr>
        <p:txBody>
          <a:bodyPr wrap="none" rtlCol="0">
            <a:spAutoFit/>
          </a:bodyPr>
          <a:lstStyle/>
          <a:p>
            <a:r>
              <a:rPr lang="en-US" dirty="0"/>
              <a:t>11.1V Battery</a:t>
            </a:r>
            <a:endParaRPr lang="en-MY" dirty="0"/>
          </a:p>
        </p:txBody>
      </p:sp>
    </p:spTree>
    <p:extLst>
      <p:ext uri="{BB962C8B-B14F-4D97-AF65-F5344CB8AC3E}">
        <p14:creationId xmlns:p14="http://schemas.microsoft.com/office/powerpoint/2010/main" val="35216147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B9D1C9-5A9F-A9C8-079F-C96C71AA1624}"/>
              </a:ext>
            </a:extLst>
          </p:cNvPr>
          <p:cNvPicPr>
            <a:picLocks noChangeAspect="1"/>
          </p:cNvPicPr>
          <p:nvPr/>
        </p:nvPicPr>
        <p:blipFill>
          <a:blip r:embed="rId2"/>
          <a:stretch>
            <a:fillRect/>
          </a:stretch>
        </p:blipFill>
        <p:spPr>
          <a:xfrm>
            <a:off x="196278" y="936285"/>
            <a:ext cx="7587704" cy="3116255"/>
          </a:xfrm>
          <a:prstGeom prst="rect">
            <a:avLst/>
          </a:prstGeom>
        </p:spPr>
      </p:pic>
      <p:pic>
        <p:nvPicPr>
          <p:cNvPr id="5" name="Picture 4">
            <a:extLst>
              <a:ext uri="{FF2B5EF4-FFF2-40B4-BE49-F238E27FC236}">
                <a16:creationId xmlns:a16="http://schemas.microsoft.com/office/drawing/2014/main" id="{D7C68EDD-D674-4BE8-4BB5-66D62726DCA6}"/>
              </a:ext>
            </a:extLst>
          </p:cNvPr>
          <p:cNvPicPr>
            <a:picLocks noChangeAspect="1"/>
          </p:cNvPicPr>
          <p:nvPr/>
        </p:nvPicPr>
        <p:blipFill>
          <a:blip r:embed="rId3"/>
          <a:stretch>
            <a:fillRect/>
          </a:stretch>
        </p:blipFill>
        <p:spPr>
          <a:xfrm>
            <a:off x="4947395" y="1225801"/>
            <a:ext cx="6511745" cy="2547148"/>
          </a:xfrm>
          <a:prstGeom prst="rect">
            <a:avLst/>
          </a:prstGeom>
        </p:spPr>
      </p:pic>
      <p:pic>
        <p:nvPicPr>
          <p:cNvPr id="7" name="Picture 6">
            <a:extLst>
              <a:ext uri="{FF2B5EF4-FFF2-40B4-BE49-F238E27FC236}">
                <a16:creationId xmlns:a16="http://schemas.microsoft.com/office/drawing/2014/main" id="{46B9B63D-1997-EE4E-0E8F-B70B339B1F45}"/>
              </a:ext>
            </a:extLst>
          </p:cNvPr>
          <p:cNvPicPr>
            <a:picLocks noChangeAspect="1"/>
          </p:cNvPicPr>
          <p:nvPr/>
        </p:nvPicPr>
        <p:blipFill>
          <a:blip r:embed="rId4"/>
          <a:stretch>
            <a:fillRect/>
          </a:stretch>
        </p:blipFill>
        <p:spPr>
          <a:xfrm>
            <a:off x="3328772" y="3852700"/>
            <a:ext cx="2514951" cy="2857899"/>
          </a:xfrm>
          <a:prstGeom prst="rect">
            <a:avLst/>
          </a:prstGeom>
        </p:spPr>
      </p:pic>
      <p:pic>
        <p:nvPicPr>
          <p:cNvPr id="9" name="Picture 8">
            <a:extLst>
              <a:ext uri="{FF2B5EF4-FFF2-40B4-BE49-F238E27FC236}">
                <a16:creationId xmlns:a16="http://schemas.microsoft.com/office/drawing/2014/main" id="{854CF612-27D4-FB44-8EBE-F6D1587F3F09}"/>
              </a:ext>
            </a:extLst>
          </p:cNvPr>
          <p:cNvPicPr>
            <a:picLocks noChangeAspect="1"/>
          </p:cNvPicPr>
          <p:nvPr/>
        </p:nvPicPr>
        <p:blipFill>
          <a:blip r:embed="rId5"/>
          <a:stretch>
            <a:fillRect/>
          </a:stretch>
        </p:blipFill>
        <p:spPr>
          <a:xfrm>
            <a:off x="6213446" y="3963554"/>
            <a:ext cx="5053610" cy="2636190"/>
          </a:xfrm>
          <a:prstGeom prst="rect">
            <a:avLst/>
          </a:prstGeom>
        </p:spPr>
      </p:pic>
      <p:sp>
        <p:nvSpPr>
          <p:cNvPr id="14" name="TextBox 13">
            <a:extLst>
              <a:ext uri="{FF2B5EF4-FFF2-40B4-BE49-F238E27FC236}">
                <a16:creationId xmlns:a16="http://schemas.microsoft.com/office/drawing/2014/main" id="{9829234A-4848-8FB0-1003-BAA7C6C3639A}"/>
              </a:ext>
            </a:extLst>
          </p:cNvPr>
          <p:cNvSpPr txBox="1"/>
          <p:nvPr/>
        </p:nvSpPr>
        <p:spPr>
          <a:xfrm>
            <a:off x="196278" y="508230"/>
            <a:ext cx="979755" cy="369332"/>
          </a:xfrm>
          <a:prstGeom prst="rect">
            <a:avLst/>
          </a:prstGeom>
          <a:noFill/>
        </p:spPr>
        <p:txBody>
          <a:bodyPr wrap="none" rtlCol="0">
            <a:spAutoFit/>
          </a:bodyPr>
          <a:lstStyle/>
          <a:p>
            <a:r>
              <a:rPr lang="en-US" dirty="0"/>
              <a:t>Slip Ring</a:t>
            </a:r>
            <a:endParaRPr lang="en-MY" dirty="0"/>
          </a:p>
        </p:txBody>
      </p:sp>
    </p:spTree>
    <p:extLst>
      <p:ext uri="{BB962C8B-B14F-4D97-AF65-F5344CB8AC3E}">
        <p14:creationId xmlns:p14="http://schemas.microsoft.com/office/powerpoint/2010/main" val="3496849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0DE4AA-BB37-588B-6AB2-0892E637BEE4}"/>
              </a:ext>
            </a:extLst>
          </p:cNvPr>
          <p:cNvSpPr txBox="1"/>
          <p:nvPr/>
        </p:nvSpPr>
        <p:spPr>
          <a:xfrm>
            <a:off x="6391507" y="3572914"/>
            <a:ext cx="5477639" cy="2800767"/>
          </a:xfrm>
          <a:prstGeom prst="rect">
            <a:avLst/>
          </a:prstGeom>
          <a:noFill/>
        </p:spPr>
        <p:txBody>
          <a:bodyPr wrap="square">
            <a:spAutoFit/>
          </a:bodyPr>
          <a:lstStyle/>
          <a:p>
            <a:r>
              <a:rPr lang="en-US" sz="1600" dirty="0"/>
              <a:t>Swarm robotics has its origins in swarm intelligence and, in fact, could be defined as "embodied swarm intelligence". Initially, the main focus of swarm robotics research was to study and validate biological research (Beni, 2005). Early collaboration between roboticists and biologists helped bootstrap swarm robotics research, which has since become a research field in its own right. In recent years, the focus of swarm robotics has been shifting: from a bio-inspired field of robotics, swarm robotics is increasingly becoming an engineering field whose focus is on the development of tools and methods to solve real problems (Brambilla et al., 2013).</a:t>
            </a:r>
            <a:endParaRPr lang="en-MY" sz="1600" dirty="0"/>
          </a:p>
        </p:txBody>
      </p:sp>
      <p:pic>
        <p:nvPicPr>
          <p:cNvPr id="8" name="Picture 7">
            <a:extLst>
              <a:ext uri="{FF2B5EF4-FFF2-40B4-BE49-F238E27FC236}">
                <a16:creationId xmlns:a16="http://schemas.microsoft.com/office/drawing/2014/main" id="{E5CBC606-E586-B427-A52E-912775B5BE6E}"/>
              </a:ext>
            </a:extLst>
          </p:cNvPr>
          <p:cNvPicPr>
            <a:picLocks noChangeAspect="1"/>
          </p:cNvPicPr>
          <p:nvPr/>
        </p:nvPicPr>
        <p:blipFill>
          <a:blip r:embed="rId2"/>
          <a:stretch>
            <a:fillRect/>
          </a:stretch>
        </p:blipFill>
        <p:spPr>
          <a:xfrm>
            <a:off x="351434" y="285311"/>
            <a:ext cx="5449060" cy="6287377"/>
          </a:xfrm>
          <a:prstGeom prst="rect">
            <a:avLst/>
          </a:prstGeom>
        </p:spPr>
      </p:pic>
      <p:pic>
        <p:nvPicPr>
          <p:cNvPr id="10" name="Picture 9">
            <a:extLst>
              <a:ext uri="{FF2B5EF4-FFF2-40B4-BE49-F238E27FC236}">
                <a16:creationId xmlns:a16="http://schemas.microsoft.com/office/drawing/2014/main" id="{364C9EED-76EC-1CAB-D3E1-CFF44438E6DC}"/>
              </a:ext>
            </a:extLst>
          </p:cNvPr>
          <p:cNvPicPr>
            <a:picLocks noChangeAspect="1"/>
          </p:cNvPicPr>
          <p:nvPr/>
        </p:nvPicPr>
        <p:blipFill>
          <a:blip r:embed="rId3"/>
          <a:stretch>
            <a:fillRect/>
          </a:stretch>
        </p:blipFill>
        <p:spPr>
          <a:xfrm>
            <a:off x="6391508" y="636767"/>
            <a:ext cx="5477639" cy="2648320"/>
          </a:xfrm>
          <a:prstGeom prst="rect">
            <a:avLst/>
          </a:prstGeom>
        </p:spPr>
      </p:pic>
    </p:spTree>
    <p:extLst>
      <p:ext uri="{BB962C8B-B14F-4D97-AF65-F5344CB8AC3E}">
        <p14:creationId xmlns:p14="http://schemas.microsoft.com/office/powerpoint/2010/main" val="1530911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1BF40D-AC39-9C8E-40DF-734D58EF532A}"/>
              </a:ext>
            </a:extLst>
          </p:cNvPr>
          <p:cNvSpPr txBox="1"/>
          <p:nvPr/>
        </p:nvSpPr>
        <p:spPr>
          <a:xfrm>
            <a:off x="260058" y="184558"/>
            <a:ext cx="2640916" cy="369332"/>
          </a:xfrm>
          <a:prstGeom prst="rect">
            <a:avLst/>
          </a:prstGeom>
          <a:noFill/>
        </p:spPr>
        <p:txBody>
          <a:bodyPr wrap="none" rtlCol="0">
            <a:spAutoFit/>
          </a:bodyPr>
          <a:lstStyle/>
          <a:p>
            <a:r>
              <a:rPr lang="en-US" b="1" u="sng" dirty="0"/>
              <a:t>Basic System Architecture</a:t>
            </a:r>
            <a:endParaRPr lang="en-MY" b="1" u="sng" dirty="0"/>
          </a:p>
        </p:txBody>
      </p:sp>
      <p:pic>
        <p:nvPicPr>
          <p:cNvPr id="1026" name="Picture 2" descr="Applied Sciences | Free Full-Text | Software Architecture for Autonomous  and Coordinated Navigation of UAV Swarms in Forest and Urban Firefighting |  HTML">
            <a:extLst>
              <a:ext uri="{FF2B5EF4-FFF2-40B4-BE49-F238E27FC236}">
                <a16:creationId xmlns:a16="http://schemas.microsoft.com/office/drawing/2014/main" id="{911BA328-4833-C851-0D19-476422D5C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058" y="1655014"/>
            <a:ext cx="5257159" cy="29914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ontiers | Swarm-Enabling Technology for Multi-Robot Systems | Robotics  and AI">
            <a:extLst>
              <a:ext uri="{FF2B5EF4-FFF2-40B4-BE49-F238E27FC236}">
                <a16:creationId xmlns:a16="http://schemas.microsoft.com/office/drawing/2014/main" id="{E042A0F0-4892-5DDE-9D6F-74F578E033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8937" y="293615"/>
            <a:ext cx="5176357" cy="27227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earch Advance in Swarm Robotics - ScienceDirect">
            <a:extLst>
              <a:ext uri="{FF2B5EF4-FFF2-40B4-BE49-F238E27FC236}">
                <a16:creationId xmlns:a16="http://schemas.microsoft.com/office/drawing/2014/main" id="{2C1D3C32-45FC-E19E-FE34-BE57E8135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6911" y="3461654"/>
            <a:ext cx="4620468" cy="2981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729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1BF40D-AC39-9C8E-40DF-734D58EF532A}"/>
              </a:ext>
            </a:extLst>
          </p:cNvPr>
          <p:cNvSpPr txBox="1"/>
          <p:nvPr/>
        </p:nvSpPr>
        <p:spPr>
          <a:xfrm>
            <a:off x="260058" y="184558"/>
            <a:ext cx="9890656" cy="369332"/>
          </a:xfrm>
          <a:prstGeom prst="rect">
            <a:avLst/>
          </a:prstGeom>
          <a:noFill/>
        </p:spPr>
        <p:txBody>
          <a:bodyPr wrap="none" rtlCol="0">
            <a:spAutoFit/>
          </a:bodyPr>
          <a:lstStyle/>
          <a:p>
            <a:r>
              <a:rPr lang="en-US" dirty="0"/>
              <a:t> SMORES (Self-assembling </a:t>
            </a:r>
            <a:r>
              <a:rPr lang="en-US" dirty="0" err="1"/>
              <a:t>MOdular</a:t>
            </a:r>
            <a:r>
              <a:rPr lang="en-US" dirty="0"/>
              <a:t> Robot for Extreme Shapeshifting) – EP (Electro-Permanent) magnets</a:t>
            </a:r>
            <a:endParaRPr lang="en-MY" dirty="0"/>
          </a:p>
        </p:txBody>
      </p:sp>
      <p:pic>
        <p:nvPicPr>
          <p:cNvPr id="2050" name="Picture 2" descr="ModLab's SMORES-EP Modular Robots Can Alter Their Environment to Complete  Tasks - Hackster.io">
            <a:extLst>
              <a:ext uri="{FF2B5EF4-FFF2-40B4-BE49-F238E27FC236}">
                <a16:creationId xmlns:a16="http://schemas.microsoft.com/office/drawing/2014/main" id="{DAD0E22B-B9A8-41CD-199E-2FE10F6FE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46" y="1134135"/>
            <a:ext cx="7264866" cy="22948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rXiv:2104.00800v1 [cs.RO] 1 Apr 2021">
            <a:extLst>
              <a:ext uri="{FF2B5EF4-FFF2-40B4-BE49-F238E27FC236}">
                <a16:creationId xmlns:a16="http://schemas.microsoft.com/office/drawing/2014/main" id="{AAF6C72C-2D4B-2414-6749-653B8EBD0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3738" y="1134135"/>
            <a:ext cx="3075591" cy="22948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rXiv:2104.00800v1 [cs.RO] 1 Apr 2021">
            <a:extLst>
              <a:ext uri="{FF2B5EF4-FFF2-40B4-BE49-F238E27FC236}">
                <a16:creationId xmlns:a16="http://schemas.microsoft.com/office/drawing/2014/main" id="{4656CB0C-99D0-088C-E714-09B2575E5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58" y="3752718"/>
            <a:ext cx="2464919" cy="27068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 End-to-End System for Accomplishing Tasks with Modular Robots:  Perspectives for the AI community">
            <a:extLst>
              <a:ext uri="{FF2B5EF4-FFF2-40B4-BE49-F238E27FC236}">
                <a16:creationId xmlns:a16="http://schemas.microsoft.com/office/drawing/2014/main" id="{0E1322F3-6867-701A-2671-C7DDC6B89C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2161" y="3738978"/>
            <a:ext cx="3010642" cy="26930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rXiv:1712.02299v2 [cs.RO] 1 May 2018">
            <a:extLst>
              <a:ext uri="{FF2B5EF4-FFF2-40B4-BE49-F238E27FC236}">
                <a16:creationId xmlns:a16="http://schemas.microsoft.com/office/drawing/2014/main" id="{A7B32C3F-4174-7181-31B8-963E7C1196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4534" y="3851738"/>
            <a:ext cx="3721540" cy="2467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288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CA443E-DAFB-773B-6B23-20F9D3F0881C}"/>
              </a:ext>
            </a:extLst>
          </p:cNvPr>
          <p:cNvSpPr txBox="1"/>
          <p:nvPr/>
        </p:nvSpPr>
        <p:spPr>
          <a:xfrm>
            <a:off x="159391" y="176169"/>
            <a:ext cx="2131737" cy="369332"/>
          </a:xfrm>
          <a:prstGeom prst="rect">
            <a:avLst/>
          </a:prstGeom>
          <a:noFill/>
        </p:spPr>
        <p:txBody>
          <a:bodyPr wrap="none" rtlCol="0">
            <a:spAutoFit/>
          </a:bodyPr>
          <a:lstStyle/>
          <a:p>
            <a:r>
              <a:rPr lang="en-US" b="1" u="sng" dirty="0"/>
              <a:t>Robot design vs task</a:t>
            </a:r>
            <a:endParaRPr lang="en-MY" b="1" u="sng" dirty="0"/>
          </a:p>
        </p:txBody>
      </p:sp>
      <p:sp>
        <p:nvSpPr>
          <p:cNvPr id="3" name="TextBox 2">
            <a:extLst>
              <a:ext uri="{FF2B5EF4-FFF2-40B4-BE49-F238E27FC236}">
                <a16:creationId xmlns:a16="http://schemas.microsoft.com/office/drawing/2014/main" id="{ACD320E6-D7A2-2A3D-E146-D7FA8E8D5F2C}"/>
              </a:ext>
            </a:extLst>
          </p:cNvPr>
          <p:cNvSpPr txBox="1"/>
          <p:nvPr/>
        </p:nvSpPr>
        <p:spPr>
          <a:xfrm>
            <a:off x="520118" y="788565"/>
            <a:ext cx="534121" cy="369332"/>
          </a:xfrm>
          <a:prstGeom prst="rect">
            <a:avLst/>
          </a:prstGeom>
          <a:noFill/>
        </p:spPr>
        <p:txBody>
          <a:bodyPr wrap="none" rtlCol="0">
            <a:spAutoFit/>
          </a:bodyPr>
          <a:lstStyle/>
          <a:p>
            <a:r>
              <a:rPr lang="en-US" dirty="0"/>
              <a:t>PLA</a:t>
            </a:r>
            <a:endParaRPr lang="en-MY" dirty="0"/>
          </a:p>
        </p:txBody>
      </p:sp>
      <p:pic>
        <p:nvPicPr>
          <p:cNvPr id="2050" name="Picture 2" descr="RS PRO 1.75mm White PLA 3D Printer Filament, 300g | RS Components">
            <a:extLst>
              <a:ext uri="{FF2B5EF4-FFF2-40B4-BE49-F238E27FC236}">
                <a16:creationId xmlns:a16="http://schemas.microsoft.com/office/drawing/2014/main" id="{A8BE35A2-4798-A63D-6B59-527700A9DD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052" r="22387"/>
          <a:stretch/>
        </p:blipFill>
        <p:spPr bwMode="auto">
          <a:xfrm>
            <a:off x="1054239" y="1557505"/>
            <a:ext cx="3187816" cy="34745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F95CE0D-5AD0-BD11-6491-1645DA9FD392}"/>
              </a:ext>
            </a:extLst>
          </p:cNvPr>
          <p:cNvPicPr>
            <a:picLocks noChangeAspect="1"/>
          </p:cNvPicPr>
          <p:nvPr/>
        </p:nvPicPr>
        <p:blipFill>
          <a:blip r:embed="rId3"/>
          <a:stretch>
            <a:fillRect/>
          </a:stretch>
        </p:blipFill>
        <p:spPr>
          <a:xfrm>
            <a:off x="5431681" y="420654"/>
            <a:ext cx="5858693" cy="4020111"/>
          </a:xfrm>
          <a:prstGeom prst="rect">
            <a:avLst/>
          </a:prstGeom>
        </p:spPr>
      </p:pic>
      <p:pic>
        <p:nvPicPr>
          <p:cNvPr id="7" name="Picture 6">
            <a:extLst>
              <a:ext uri="{FF2B5EF4-FFF2-40B4-BE49-F238E27FC236}">
                <a16:creationId xmlns:a16="http://schemas.microsoft.com/office/drawing/2014/main" id="{F89F66BC-CCB5-4D4D-9B05-D13EF36E5E74}"/>
              </a:ext>
            </a:extLst>
          </p:cNvPr>
          <p:cNvPicPr>
            <a:picLocks noChangeAspect="1"/>
          </p:cNvPicPr>
          <p:nvPr/>
        </p:nvPicPr>
        <p:blipFill>
          <a:blip r:embed="rId4"/>
          <a:stretch>
            <a:fillRect/>
          </a:stretch>
        </p:blipFill>
        <p:spPr>
          <a:xfrm>
            <a:off x="5431681" y="4798903"/>
            <a:ext cx="4772691" cy="1152686"/>
          </a:xfrm>
          <a:prstGeom prst="rect">
            <a:avLst/>
          </a:prstGeom>
        </p:spPr>
      </p:pic>
    </p:spTree>
    <p:extLst>
      <p:ext uri="{BB962C8B-B14F-4D97-AF65-F5344CB8AC3E}">
        <p14:creationId xmlns:p14="http://schemas.microsoft.com/office/powerpoint/2010/main" val="378730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EAA9F1-0DC8-9DD3-DE70-2FB4719D4E8D}"/>
              </a:ext>
            </a:extLst>
          </p:cNvPr>
          <p:cNvSpPr txBox="1"/>
          <p:nvPr/>
        </p:nvSpPr>
        <p:spPr>
          <a:xfrm>
            <a:off x="142613" y="142613"/>
            <a:ext cx="2251835" cy="369332"/>
          </a:xfrm>
          <a:prstGeom prst="rect">
            <a:avLst/>
          </a:prstGeom>
          <a:noFill/>
        </p:spPr>
        <p:txBody>
          <a:bodyPr wrap="none" rtlCol="0">
            <a:spAutoFit/>
          </a:bodyPr>
          <a:lstStyle/>
          <a:p>
            <a:r>
              <a:rPr lang="en-US" b="1" u="sng" dirty="0"/>
              <a:t>Actuator/Locomotion</a:t>
            </a:r>
            <a:endParaRPr lang="en-MY" b="1" u="sng" dirty="0"/>
          </a:p>
        </p:txBody>
      </p:sp>
      <p:pic>
        <p:nvPicPr>
          <p:cNvPr id="6" name="Picture 5">
            <a:extLst>
              <a:ext uri="{FF2B5EF4-FFF2-40B4-BE49-F238E27FC236}">
                <a16:creationId xmlns:a16="http://schemas.microsoft.com/office/drawing/2014/main" id="{5F494CF9-24FC-88A2-7DC0-C6581051BCC4}"/>
              </a:ext>
            </a:extLst>
          </p:cNvPr>
          <p:cNvPicPr>
            <a:picLocks noChangeAspect="1"/>
          </p:cNvPicPr>
          <p:nvPr/>
        </p:nvPicPr>
        <p:blipFill>
          <a:blip r:embed="rId2"/>
          <a:stretch>
            <a:fillRect/>
          </a:stretch>
        </p:blipFill>
        <p:spPr>
          <a:xfrm>
            <a:off x="385894" y="862983"/>
            <a:ext cx="10023815" cy="3474125"/>
          </a:xfrm>
          <a:prstGeom prst="rect">
            <a:avLst/>
          </a:prstGeom>
        </p:spPr>
      </p:pic>
      <p:pic>
        <p:nvPicPr>
          <p:cNvPr id="10" name="Picture 9">
            <a:extLst>
              <a:ext uri="{FF2B5EF4-FFF2-40B4-BE49-F238E27FC236}">
                <a16:creationId xmlns:a16="http://schemas.microsoft.com/office/drawing/2014/main" id="{F0D23909-349B-4F0C-6231-756C691B7D27}"/>
              </a:ext>
            </a:extLst>
          </p:cNvPr>
          <p:cNvPicPr>
            <a:picLocks noChangeAspect="1"/>
          </p:cNvPicPr>
          <p:nvPr/>
        </p:nvPicPr>
        <p:blipFill>
          <a:blip r:embed="rId3"/>
          <a:stretch>
            <a:fillRect/>
          </a:stretch>
        </p:blipFill>
        <p:spPr>
          <a:xfrm>
            <a:off x="4635198" y="1318092"/>
            <a:ext cx="3134162" cy="1486107"/>
          </a:xfrm>
          <a:prstGeom prst="rect">
            <a:avLst/>
          </a:prstGeom>
        </p:spPr>
      </p:pic>
      <p:pic>
        <p:nvPicPr>
          <p:cNvPr id="12" name="Picture 11">
            <a:extLst>
              <a:ext uri="{FF2B5EF4-FFF2-40B4-BE49-F238E27FC236}">
                <a16:creationId xmlns:a16="http://schemas.microsoft.com/office/drawing/2014/main" id="{956E206A-A939-5074-2084-832EAAE7F0B5}"/>
              </a:ext>
            </a:extLst>
          </p:cNvPr>
          <p:cNvPicPr>
            <a:picLocks noChangeAspect="1"/>
          </p:cNvPicPr>
          <p:nvPr/>
        </p:nvPicPr>
        <p:blipFill>
          <a:blip r:embed="rId4"/>
          <a:stretch>
            <a:fillRect/>
          </a:stretch>
        </p:blipFill>
        <p:spPr>
          <a:xfrm>
            <a:off x="8384445" y="621002"/>
            <a:ext cx="3134162" cy="2292254"/>
          </a:xfrm>
          <a:prstGeom prst="rect">
            <a:avLst/>
          </a:prstGeom>
        </p:spPr>
      </p:pic>
      <p:pic>
        <p:nvPicPr>
          <p:cNvPr id="16" name="Picture 15">
            <a:extLst>
              <a:ext uri="{FF2B5EF4-FFF2-40B4-BE49-F238E27FC236}">
                <a16:creationId xmlns:a16="http://schemas.microsoft.com/office/drawing/2014/main" id="{BE3A684A-82D9-7904-14BE-4567BE67A910}"/>
              </a:ext>
            </a:extLst>
          </p:cNvPr>
          <p:cNvPicPr>
            <a:picLocks noChangeAspect="1"/>
          </p:cNvPicPr>
          <p:nvPr/>
        </p:nvPicPr>
        <p:blipFill>
          <a:blip r:embed="rId5"/>
          <a:stretch>
            <a:fillRect/>
          </a:stretch>
        </p:blipFill>
        <p:spPr>
          <a:xfrm>
            <a:off x="385894" y="5415409"/>
            <a:ext cx="11170609" cy="1159215"/>
          </a:xfrm>
          <a:prstGeom prst="rect">
            <a:avLst/>
          </a:prstGeom>
        </p:spPr>
      </p:pic>
      <p:pic>
        <p:nvPicPr>
          <p:cNvPr id="14" name="Picture 13">
            <a:extLst>
              <a:ext uri="{FF2B5EF4-FFF2-40B4-BE49-F238E27FC236}">
                <a16:creationId xmlns:a16="http://schemas.microsoft.com/office/drawing/2014/main" id="{9E625EE6-A9EC-D621-E3B7-901B4BB73545}"/>
              </a:ext>
            </a:extLst>
          </p:cNvPr>
          <p:cNvPicPr>
            <a:picLocks noChangeAspect="1"/>
          </p:cNvPicPr>
          <p:nvPr/>
        </p:nvPicPr>
        <p:blipFill>
          <a:blip r:embed="rId6"/>
          <a:stretch>
            <a:fillRect/>
          </a:stretch>
        </p:blipFill>
        <p:spPr>
          <a:xfrm>
            <a:off x="7815148" y="3896514"/>
            <a:ext cx="3877216" cy="2048161"/>
          </a:xfrm>
          <a:prstGeom prst="rect">
            <a:avLst/>
          </a:prstGeom>
        </p:spPr>
      </p:pic>
      <p:sp>
        <p:nvSpPr>
          <p:cNvPr id="3" name="TextBox 2">
            <a:extLst>
              <a:ext uri="{FF2B5EF4-FFF2-40B4-BE49-F238E27FC236}">
                <a16:creationId xmlns:a16="http://schemas.microsoft.com/office/drawing/2014/main" id="{23305307-BC65-6114-BD9A-AE32B2C17B91}"/>
              </a:ext>
            </a:extLst>
          </p:cNvPr>
          <p:cNvSpPr txBox="1"/>
          <p:nvPr/>
        </p:nvSpPr>
        <p:spPr>
          <a:xfrm>
            <a:off x="4102217" y="511945"/>
            <a:ext cx="1099340" cy="369332"/>
          </a:xfrm>
          <a:prstGeom prst="rect">
            <a:avLst/>
          </a:prstGeom>
          <a:noFill/>
        </p:spPr>
        <p:txBody>
          <a:bodyPr wrap="none" rtlCol="0">
            <a:spAutoFit/>
          </a:bodyPr>
          <a:lstStyle/>
          <a:p>
            <a:r>
              <a:rPr lang="en-US" dirty="0"/>
              <a:t>DC Motor</a:t>
            </a:r>
            <a:endParaRPr lang="en-MY" dirty="0"/>
          </a:p>
        </p:txBody>
      </p:sp>
    </p:spTree>
    <p:extLst>
      <p:ext uri="{BB962C8B-B14F-4D97-AF65-F5344CB8AC3E}">
        <p14:creationId xmlns:p14="http://schemas.microsoft.com/office/powerpoint/2010/main" val="28449915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322323-A2EA-F0D6-EA15-83CAC08DA9CF}"/>
              </a:ext>
            </a:extLst>
          </p:cNvPr>
          <p:cNvPicPr>
            <a:picLocks noChangeAspect="1"/>
          </p:cNvPicPr>
          <p:nvPr/>
        </p:nvPicPr>
        <p:blipFill>
          <a:blip r:embed="rId2"/>
          <a:stretch>
            <a:fillRect/>
          </a:stretch>
        </p:blipFill>
        <p:spPr>
          <a:xfrm>
            <a:off x="1927744" y="571196"/>
            <a:ext cx="8583662" cy="3801818"/>
          </a:xfrm>
          <a:prstGeom prst="rect">
            <a:avLst/>
          </a:prstGeom>
        </p:spPr>
      </p:pic>
      <p:pic>
        <p:nvPicPr>
          <p:cNvPr id="6" name="Picture 5">
            <a:extLst>
              <a:ext uri="{FF2B5EF4-FFF2-40B4-BE49-F238E27FC236}">
                <a16:creationId xmlns:a16="http://schemas.microsoft.com/office/drawing/2014/main" id="{E2F1F885-20AD-45C6-C7F9-D93A0980EA9D}"/>
              </a:ext>
            </a:extLst>
          </p:cNvPr>
          <p:cNvPicPr>
            <a:picLocks noChangeAspect="1"/>
          </p:cNvPicPr>
          <p:nvPr/>
        </p:nvPicPr>
        <p:blipFill>
          <a:blip r:embed="rId3"/>
          <a:stretch>
            <a:fillRect/>
          </a:stretch>
        </p:blipFill>
        <p:spPr>
          <a:xfrm>
            <a:off x="3214018" y="4389575"/>
            <a:ext cx="6011114" cy="2381582"/>
          </a:xfrm>
          <a:prstGeom prst="rect">
            <a:avLst/>
          </a:prstGeom>
        </p:spPr>
      </p:pic>
      <p:sp>
        <p:nvSpPr>
          <p:cNvPr id="3" name="Rectangle 2">
            <a:extLst>
              <a:ext uri="{FF2B5EF4-FFF2-40B4-BE49-F238E27FC236}">
                <a16:creationId xmlns:a16="http://schemas.microsoft.com/office/drawing/2014/main" id="{9E9ADF65-6221-86B2-737B-BC1F69EB63A3}"/>
              </a:ext>
            </a:extLst>
          </p:cNvPr>
          <p:cNvSpPr/>
          <p:nvPr/>
        </p:nvSpPr>
        <p:spPr>
          <a:xfrm>
            <a:off x="1927744" y="655086"/>
            <a:ext cx="1003883" cy="5536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TextBox 1">
            <a:extLst>
              <a:ext uri="{FF2B5EF4-FFF2-40B4-BE49-F238E27FC236}">
                <a16:creationId xmlns:a16="http://schemas.microsoft.com/office/drawing/2014/main" id="{1CED8689-4B16-8861-C695-E2FB382F9C1E}"/>
              </a:ext>
            </a:extLst>
          </p:cNvPr>
          <p:cNvSpPr txBox="1"/>
          <p:nvPr/>
        </p:nvSpPr>
        <p:spPr>
          <a:xfrm>
            <a:off x="2119697" y="663042"/>
            <a:ext cx="1406475" cy="369332"/>
          </a:xfrm>
          <a:prstGeom prst="rect">
            <a:avLst/>
          </a:prstGeom>
          <a:noFill/>
        </p:spPr>
        <p:txBody>
          <a:bodyPr wrap="none" rtlCol="0">
            <a:spAutoFit/>
          </a:bodyPr>
          <a:lstStyle/>
          <a:p>
            <a:r>
              <a:rPr lang="en-US" dirty="0"/>
              <a:t>Motor Driver</a:t>
            </a:r>
          </a:p>
        </p:txBody>
      </p:sp>
    </p:spTree>
    <p:extLst>
      <p:ext uri="{BB962C8B-B14F-4D97-AF65-F5344CB8AC3E}">
        <p14:creationId xmlns:p14="http://schemas.microsoft.com/office/powerpoint/2010/main" val="416822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E910CC-DA8A-A3BF-E9BE-8A0AC3E54D49}"/>
              </a:ext>
            </a:extLst>
          </p:cNvPr>
          <p:cNvPicPr>
            <a:picLocks noChangeAspect="1"/>
          </p:cNvPicPr>
          <p:nvPr/>
        </p:nvPicPr>
        <p:blipFill>
          <a:blip r:embed="rId2"/>
          <a:stretch>
            <a:fillRect/>
          </a:stretch>
        </p:blipFill>
        <p:spPr>
          <a:xfrm>
            <a:off x="530637" y="3786265"/>
            <a:ext cx="6243934" cy="2872734"/>
          </a:xfrm>
          <a:prstGeom prst="rect">
            <a:avLst/>
          </a:prstGeom>
        </p:spPr>
      </p:pic>
      <p:pic>
        <p:nvPicPr>
          <p:cNvPr id="7" name="Picture 6">
            <a:extLst>
              <a:ext uri="{FF2B5EF4-FFF2-40B4-BE49-F238E27FC236}">
                <a16:creationId xmlns:a16="http://schemas.microsoft.com/office/drawing/2014/main" id="{3E479EF0-F5E5-7782-4C11-14ED0CE2BF7D}"/>
              </a:ext>
            </a:extLst>
          </p:cNvPr>
          <p:cNvPicPr>
            <a:picLocks noChangeAspect="1"/>
          </p:cNvPicPr>
          <p:nvPr/>
        </p:nvPicPr>
        <p:blipFill>
          <a:blip r:embed="rId3"/>
          <a:stretch>
            <a:fillRect/>
          </a:stretch>
        </p:blipFill>
        <p:spPr>
          <a:xfrm>
            <a:off x="7133422" y="413890"/>
            <a:ext cx="3982006" cy="2657846"/>
          </a:xfrm>
          <a:prstGeom prst="rect">
            <a:avLst/>
          </a:prstGeom>
        </p:spPr>
      </p:pic>
      <p:pic>
        <p:nvPicPr>
          <p:cNvPr id="9" name="Picture 8">
            <a:extLst>
              <a:ext uri="{FF2B5EF4-FFF2-40B4-BE49-F238E27FC236}">
                <a16:creationId xmlns:a16="http://schemas.microsoft.com/office/drawing/2014/main" id="{584ED39E-84CA-18AB-58C7-525316B7C1E1}"/>
              </a:ext>
            </a:extLst>
          </p:cNvPr>
          <p:cNvPicPr>
            <a:picLocks noChangeAspect="1"/>
          </p:cNvPicPr>
          <p:nvPr/>
        </p:nvPicPr>
        <p:blipFill>
          <a:blip r:embed="rId4"/>
          <a:stretch>
            <a:fillRect/>
          </a:stretch>
        </p:blipFill>
        <p:spPr>
          <a:xfrm>
            <a:off x="9591215" y="2537142"/>
            <a:ext cx="2009822" cy="891858"/>
          </a:xfrm>
          <a:prstGeom prst="rect">
            <a:avLst/>
          </a:prstGeom>
        </p:spPr>
      </p:pic>
      <p:pic>
        <p:nvPicPr>
          <p:cNvPr id="13" name="Picture 12">
            <a:extLst>
              <a:ext uri="{FF2B5EF4-FFF2-40B4-BE49-F238E27FC236}">
                <a16:creationId xmlns:a16="http://schemas.microsoft.com/office/drawing/2014/main" id="{112DBF48-1A8A-18D7-A7FA-E558115502B7}"/>
              </a:ext>
            </a:extLst>
          </p:cNvPr>
          <p:cNvPicPr>
            <a:picLocks noChangeAspect="1"/>
          </p:cNvPicPr>
          <p:nvPr/>
        </p:nvPicPr>
        <p:blipFill>
          <a:blip r:embed="rId5"/>
          <a:stretch>
            <a:fillRect/>
          </a:stretch>
        </p:blipFill>
        <p:spPr>
          <a:xfrm>
            <a:off x="7133422" y="3786265"/>
            <a:ext cx="3181794" cy="2591162"/>
          </a:xfrm>
          <a:prstGeom prst="rect">
            <a:avLst/>
          </a:prstGeom>
        </p:spPr>
      </p:pic>
      <p:pic>
        <p:nvPicPr>
          <p:cNvPr id="15" name="Picture 14">
            <a:extLst>
              <a:ext uri="{FF2B5EF4-FFF2-40B4-BE49-F238E27FC236}">
                <a16:creationId xmlns:a16="http://schemas.microsoft.com/office/drawing/2014/main" id="{A60439E3-2CFC-A12A-2779-2FE17A87A2F0}"/>
              </a:ext>
            </a:extLst>
          </p:cNvPr>
          <p:cNvPicPr>
            <a:picLocks noChangeAspect="1"/>
          </p:cNvPicPr>
          <p:nvPr/>
        </p:nvPicPr>
        <p:blipFill>
          <a:blip r:embed="rId6"/>
          <a:stretch>
            <a:fillRect/>
          </a:stretch>
        </p:blipFill>
        <p:spPr>
          <a:xfrm>
            <a:off x="9591215" y="5710584"/>
            <a:ext cx="2053770" cy="807662"/>
          </a:xfrm>
          <a:prstGeom prst="rect">
            <a:avLst/>
          </a:prstGeom>
        </p:spPr>
      </p:pic>
      <p:pic>
        <p:nvPicPr>
          <p:cNvPr id="17" name="Picture 16">
            <a:extLst>
              <a:ext uri="{FF2B5EF4-FFF2-40B4-BE49-F238E27FC236}">
                <a16:creationId xmlns:a16="http://schemas.microsoft.com/office/drawing/2014/main" id="{F8482E6D-7601-4407-C5F9-EDBD44BCBF1B}"/>
              </a:ext>
            </a:extLst>
          </p:cNvPr>
          <p:cNvPicPr>
            <a:picLocks noChangeAspect="1"/>
          </p:cNvPicPr>
          <p:nvPr/>
        </p:nvPicPr>
        <p:blipFill>
          <a:blip r:embed="rId7"/>
          <a:stretch>
            <a:fillRect/>
          </a:stretch>
        </p:blipFill>
        <p:spPr>
          <a:xfrm>
            <a:off x="590470" y="1362424"/>
            <a:ext cx="6057343" cy="2349435"/>
          </a:xfrm>
          <a:prstGeom prst="rect">
            <a:avLst/>
          </a:prstGeom>
        </p:spPr>
      </p:pic>
      <p:sp>
        <p:nvSpPr>
          <p:cNvPr id="18" name="TextBox 17">
            <a:extLst>
              <a:ext uri="{FF2B5EF4-FFF2-40B4-BE49-F238E27FC236}">
                <a16:creationId xmlns:a16="http://schemas.microsoft.com/office/drawing/2014/main" id="{0B539FCA-AC42-A3B1-E81F-E26AE7545A35}"/>
              </a:ext>
            </a:extLst>
          </p:cNvPr>
          <p:cNvSpPr txBox="1"/>
          <p:nvPr/>
        </p:nvSpPr>
        <p:spPr>
          <a:xfrm>
            <a:off x="201336" y="771223"/>
            <a:ext cx="2819554" cy="369332"/>
          </a:xfrm>
          <a:prstGeom prst="rect">
            <a:avLst/>
          </a:prstGeom>
          <a:noFill/>
        </p:spPr>
        <p:txBody>
          <a:bodyPr wrap="none" rtlCol="0">
            <a:spAutoFit/>
          </a:bodyPr>
          <a:lstStyle/>
          <a:p>
            <a:r>
              <a:rPr lang="en-US" dirty="0"/>
              <a:t>Electro-Permanent Magnets</a:t>
            </a:r>
            <a:endParaRPr lang="en-MY" dirty="0"/>
          </a:p>
        </p:txBody>
      </p:sp>
    </p:spTree>
    <p:extLst>
      <p:ext uri="{BB962C8B-B14F-4D97-AF65-F5344CB8AC3E}">
        <p14:creationId xmlns:p14="http://schemas.microsoft.com/office/powerpoint/2010/main" val="1882702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F62C620-90E5-F8EE-0352-4A7FACE62EEB}"/>
              </a:ext>
            </a:extLst>
          </p:cNvPr>
          <p:cNvSpPr txBox="1"/>
          <p:nvPr/>
        </p:nvSpPr>
        <p:spPr>
          <a:xfrm>
            <a:off x="134224" y="159391"/>
            <a:ext cx="3173882" cy="369332"/>
          </a:xfrm>
          <a:prstGeom prst="rect">
            <a:avLst/>
          </a:prstGeom>
          <a:noFill/>
        </p:spPr>
        <p:txBody>
          <a:bodyPr wrap="none" rtlCol="0">
            <a:spAutoFit/>
          </a:bodyPr>
          <a:lstStyle/>
          <a:p>
            <a:r>
              <a:rPr lang="en-US" b="1" u="sng" dirty="0"/>
              <a:t>Navigation System &amp; Controller</a:t>
            </a:r>
            <a:endParaRPr lang="en-MY" b="1" u="sng" dirty="0"/>
          </a:p>
        </p:txBody>
      </p:sp>
      <p:pic>
        <p:nvPicPr>
          <p:cNvPr id="4" name="Picture 3">
            <a:extLst>
              <a:ext uri="{FF2B5EF4-FFF2-40B4-BE49-F238E27FC236}">
                <a16:creationId xmlns:a16="http://schemas.microsoft.com/office/drawing/2014/main" id="{FE1C5778-BE88-ABE3-E7A2-9D7F8266B9D3}"/>
              </a:ext>
            </a:extLst>
          </p:cNvPr>
          <p:cNvPicPr>
            <a:picLocks noChangeAspect="1"/>
          </p:cNvPicPr>
          <p:nvPr/>
        </p:nvPicPr>
        <p:blipFill>
          <a:blip r:embed="rId2"/>
          <a:stretch>
            <a:fillRect/>
          </a:stretch>
        </p:blipFill>
        <p:spPr>
          <a:xfrm>
            <a:off x="381219" y="1308959"/>
            <a:ext cx="4425673" cy="2120041"/>
          </a:xfrm>
          <a:prstGeom prst="rect">
            <a:avLst/>
          </a:prstGeom>
        </p:spPr>
      </p:pic>
      <p:pic>
        <p:nvPicPr>
          <p:cNvPr id="6" name="Picture 5">
            <a:extLst>
              <a:ext uri="{FF2B5EF4-FFF2-40B4-BE49-F238E27FC236}">
                <a16:creationId xmlns:a16="http://schemas.microsoft.com/office/drawing/2014/main" id="{F61D9A96-F474-F370-EED3-06C7CFF0D9EA}"/>
              </a:ext>
            </a:extLst>
          </p:cNvPr>
          <p:cNvPicPr>
            <a:picLocks noChangeAspect="1"/>
          </p:cNvPicPr>
          <p:nvPr/>
        </p:nvPicPr>
        <p:blipFill>
          <a:blip r:embed="rId3"/>
          <a:stretch>
            <a:fillRect/>
          </a:stretch>
        </p:blipFill>
        <p:spPr>
          <a:xfrm>
            <a:off x="6702042" y="1171689"/>
            <a:ext cx="3481390" cy="2435597"/>
          </a:xfrm>
          <a:prstGeom prst="rect">
            <a:avLst/>
          </a:prstGeom>
        </p:spPr>
      </p:pic>
      <p:pic>
        <p:nvPicPr>
          <p:cNvPr id="10" name="Picture 9">
            <a:extLst>
              <a:ext uri="{FF2B5EF4-FFF2-40B4-BE49-F238E27FC236}">
                <a16:creationId xmlns:a16="http://schemas.microsoft.com/office/drawing/2014/main" id="{15C61CA8-66EA-F913-C05D-C3BFCBE088EE}"/>
              </a:ext>
            </a:extLst>
          </p:cNvPr>
          <p:cNvPicPr>
            <a:picLocks noChangeAspect="1"/>
          </p:cNvPicPr>
          <p:nvPr/>
        </p:nvPicPr>
        <p:blipFill>
          <a:blip r:embed="rId4"/>
          <a:stretch>
            <a:fillRect/>
          </a:stretch>
        </p:blipFill>
        <p:spPr>
          <a:xfrm>
            <a:off x="134224" y="3596025"/>
            <a:ext cx="8920848" cy="1226422"/>
          </a:xfrm>
          <a:prstGeom prst="rect">
            <a:avLst/>
          </a:prstGeom>
        </p:spPr>
      </p:pic>
      <p:pic>
        <p:nvPicPr>
          <p:cNvPr id="8" name="Picture 7">
            <a:extLst>
              <a:ext uri="{FF2B5EF4-FFF2-40B4-BE49-F238E27FC236}">
                <a16:creationId xmlns:a16="http://schemas.microsoft.com/office/drawing/2014/main" id="{71248BF5-8D0D-D04A-6DAB-9B00F19B8B08}"/>
              </a:ext>
            </a:extLst>
          </p:cNvPr>
          <p:cNvPicPr>
            <a:picLocks noChangeAspect="1"/>
          </p:cNvPicPr>
          <p:nvPr/>
        </p:nvPicPr>
        <p:blipFill>
          <a:blip r:embed="rId5"/>
          <a:stretch>
            <a:fillRect/>
          </a:stretch>
        </p:blipFill>
        <p:spPr>
          <a:xfrm>
            <a:off x="5104342" y="4094142"/>
            <a:ext cx="5481697" cy="2253097"/>
          </a:xfrm>
          <a:prstGeom prst="rect">
            <a:avLst/>
          </a:prstGeom>
        </p:spPr>
      </p:pic>
      <p:sp>
        <p:nvSpPr>
          <p:cNvPr id="3" name="TextBox 2">
            <a:extLst>
              <a:ext uri="{FF2B5EF4-FFF2-40B4-BE49-F238E27FC236}">
                <a16:creationId xmlns:a16="http://schemas.microsoft.com/office/drawing/2014/main" id="{F15F6099-AA14-8DA6-86DC-13BFC57B67B2}"/>
              </a:ext>
            </a:extLst>
          </p:cNvPr>
          <p:cNvSpPr txBox="1"/>
          <p:nvPr/>
        </p:nvSpPr>
        <p:spPr>
          <a:xfrm>
            <a:off x="134224" y="802357"/>
            <a:ext cx="1644746" cy="369332"/>
          </a:xfrm>
          <a:prstGeom prst="rect">
            <a:avLst/>
          </a:prstGeom>
          <a:noFill/>
        </p:spPr>
        <p:txBody>
          <a:bodyPr wrap="none" rtlCol="0">
            <a:spAutoFit/>
          </a:bodyPr>
          <a:lstStyle/>
          <a:p>
            <a:r>
              <a:rPr lang="en-US" dirty="0"/>
              <a:t>Microcontroller</a:t>
            </a:r>
            <a:endParaRPr lang="en-MY" dirty="0"/>
          </a:p>
        </p:txBody>
      </p:sp>
    </p:spTree>
    <p:extLst>
      <p:ext uri="{BB962C8B-B14F-4D97-AF65-F5344CB8AC3E}">
        <p14:creationId xmlns:p14="http://schemas.microsoft.com/office/powerpoint/2010/main" val="3591229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TotalTime>
  <Words>291</Words>
  <Application>Microsoft Office PowerPoint</Application>
  <PresentationFormat>Widescreen</PresentationFormat>
  <Paragraphs>22</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HAFIZ BIN RUSHDI</dc:creator>
  <cp:lastModifiedBy>MUHAMMAD HAFIZ BIN RUSHDI</cp:lastModifiedBy>
  <cp:revision>19</cp:revision>
  <dcterms:created xsi:type="dcterms:W3CDTF">2022-05-11T02:49:32Z</dcterms:created>
  <dcterms:modified xsi:type="dcterms:W3CDTF">2022-05-11T08:52:01Z</dcterms:modified>
</cp:coreProperties>
</file>